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03" r:id="rId3"/>
    <p:sldId id="263" r:id="rId4"/>
    <p:sldId id="258" r:id="rId5"/>
    <p:sldId id="259" r:id="rId6"/>
    <p:sldId id="261" r:id="rId7"/>
    <p:sldId id="260" r:id="rId8"/>
    <p:sldId id="308" r:id="rId9"/>
    <p:sldId id="262" r:id="rId10"/>
    <p:sldId id="264" r:id="rId11"/>
    <p:sldId id="309" r:id="rId12"/>
    <p:sldId id="312" r:id="rId13"/>
    <p:sldId id="310" r:id="rId14"/>
    <p:sldId id="311" r:id="rId15"/>
    <p:sldId id="265" r:id="rId16"/>
    <p:sldId id="266" r:id="rId17"/>
    <p:sldId id="267" r:id="rId18"/>
    <p:sldId id="291" r:id="rId19"/>
    <p:sldId id="292" r:id="rId20"/>
    <p:sldId id="314" r:id="rId21"/>
    <p:sldId id="315" r:id="rId22"/>
    <p:sldId id="293" r:id="rId23"/>
    <p:sldId id="294" r:id="rId24"/>
    <p:sldId id="295" r:id="rId25"/>
    <p:sldId id="296" r:id="rId26"/>
    <p:sldId id="313" r:id="rId27"/>
    <p:sldId id="297" r:id="rId28"/>
    <p:sldId id="276" r:id="rId29"/>
    <p:sldId id="277" r:id="rId30"/>
    <p:sldId id="298" r:id="rId31"/>
    <p:sldId id="299" r:id="rId32"/>
    <p:sldId id="300" r:id="rId33"/>
    <p:sldId id="301" r:id="rId34"/>
    <p:sldId id="302" r:id="rId35"/>
    <p:sldId id="304" r:id="rId36"/>
    <p:sldId id="305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4778" autoAdjust="0"/>
  </p:normalViewPr>
  <p:slideViewPr>
    <p:cSldViewPr snapToGrid="0">
      <p:cViewPr varScale="1">
        <p:scale>
          <a:sx n="135" d="100"/>
          <a:sy n="135" d="100"/>
        </p:scale>
        <p:origin x="1152" y="114"/>
      </p:cViewPr>
      <p:guideLst/>
    </p:cSldViewPr>
  </p:slideViewPr>
  <p:outlineViewPr>
    <p:cViewPr>
      <p:scale>
        <a:sx n="33" d="100"/>
        <a:sy n="33" d="100"/>
      </p:scale>
      <p:origin x="0" y="-76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0B8C0-0F17-4798-BE20-BEE16D22072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FDBF7-FC3A-4DFE-85ED-83EB32230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41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: </a:t>
            </a:r>
          </a:p>
          <a:p>
            <a:r>
              <a:rPr lang="fr-FR" dirty="0"/>
              <a:t>EDF lecture de sismographe à la main - </a:t>
            </a:r>
            <a:r>
              <a:rPr lang="fr-FR" dirty="0" err="1"/>
              <a:t>Automatition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622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Antenne relais, fibre, filaire</a:t>
            </a:r>
          </a:p>
          <a:p>
            <a:r>
              <a:rPr lang="fr-FR" dirty="0"/>
              <a:t>Couche liaison : combien d’adresse MAC (d’interface) sur mon téléphone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9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Feu d’alarme du </a:t>
            </a:r>
            <a:r>
              <a:rPr lang="fr-FR" dirty="0" err="1"/>
              <a:t>Gondor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67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Paris Lille : 9 Minutes</a:t>
            </a:r>
          </a:p>
          <a:p>
            <a:r>
              <a:rPr lang="fr-FR" dirty="0"/>
              <a:t>1844 : 534 Tours</a:t>
            </a:r>
          </a:p>
          <a:p>
            <a:r>
              <a:rPr lang="fr-FR" dirty="0"/>
              <a:t>Pour une communication privée, on repassera,,,,</a:t>
            </a:r>
          </a:p>
          <a:p>
            <a:r>
              <a:rPr lang="fr-FR" dirty="0"/>
              <a:t>Vous avez déjà vu de la transmission d’information optique sommaire à travers des pays dans un film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811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Message envoyé : télégramme – Environ 30 mots minutes soit 2,5baud/s (en moyenne 5 caractères par mot)</a:t>
            </a:r>
          </a:p>
          <a:p>
            <a:r>
              <a:rPr lang="fr-FR" dirty="0"/>
              <a:t>1850 -&gt; Premier câble sous marin (France Angleterre)</a:t>
            </a:r>
          </a:p>
          <a:p>
            <a:r>
              <a:rPr lang="fr-FR" dirty="0"/>
              <a:t>1856 -&gt; Traverse l’atlantique</a:t>
            </a:r>
          </a:p>
          <a:p>
            <a:r>
              <a:rPr lang="fr-FR" dirty="0"/>
              <a:t>1876 -&gt; Permettra l’invention du téléphone</a:t>
            </a:r>
          </a:p>
          <a:p>
            <a:r>
              <a:rPr lang="fr-FR" dirty="0"/>
              <a:t>1935 -&gt; </a:t>
            </a:r>
            <a:r>
              <a:rPr lang="fr-FR" dirty="0" err="1"/>
              <a:t>Telex</a:t>
            </a:r>
            <a:r>
              <a:rPr lang="fr-FR" dirty="0"/>
              <a:t> : 45baud / second  (un baud = 1 symbole)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98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Slides suivants, on va parcourir les différentes couches pour voir de quoi il s’agit</a:t>
            </a:r>
          </a:p>
          <a:p>
            <a:r>
              <a:rPr lang="fr-FR" dirty="0"/>
              <a:t>On entrera dans le détail dans les cours suivants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80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Signaux électriques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957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Enlever le diapo , montrer les connections de mon PC</a:t>
            </a:r>
          </a:p>
          <a:p>
            <a:r>
              <a:rPr lang="fr-FR" dirty="0"/>
              <a:t>Plusieurs interface -&gt; Plusieurs adresse mac même pour un seul ordinateur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33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les explications de l’adresse IP</a:t>
            </a:r>
          </a:p>
          <a:p>
            <a:r>
              <a:rPr lang="fr-FR" dirty="0"/>
              <a:t>Ajouter Exemple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Port </a:t>
            </a:r>
            <a:r>
              <a:rPr lang="fr-FR" dirty="0" err="1"/>
              <a:t>forwarding</a:t>
            </a:r>
            <a:endParaRPr lang="fr-FR" dirty="0"/>
          </a:p>
          <a:p>
            <a:r>
              <a:rPr lang="fr-FR" dirty="0" err="1"/>
              <a:t>BitTorrent</a:t>
            </a:r>
            <a:r>
              <a:rPr lang="fr-FR" dirty="0"/>
              <a:t> -&gt; Ouverture de port sur la box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63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guillaume.rico@alpesmesures.f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8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>
                <a:solidFill>
                  <a:schemeClr val="tx2"/>
                </a:solidFill>
              </a:rPr>
              <a:t>Réseaux Informatiques</a:t>
            </a:r>
            <a:br>
              <a:rPr lang="fr-FR" sz="4000">
                <a:solidFill>
                  <a:schemeClr val="tx2"/>
                </a:solidFill>
              </a:rPr>
            </a:br>
            <a:r>
              <a:rPr lang="fr-FR" sz="4000">
                <a:solidFill>
                  <a:schemeClr val="tx2"/>
                </a:solidFill>
              </a:rPr>
              <a:t>CM1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2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A293D-A0EC-4962-3349-6921DAE5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56BAC-44B2-38CB-9018-694FE1A15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 des réseaux : Transférer une information du point A au B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Sois fainéant, sois fainéant - Tu vivras longtemps (Coluche)</a:t>
            </a:r>
          </a:p>
          <a:p>
            <a:r>
              <a:rPr lang="fr-FR" dirty="0"/>
              <a:t>-&gt; transférer de l’information avec le moindre effort</a:t>
            </a:r>
          </a:p>
        </p:txBody>
      </p:sp>
      <p:pic>
        <p:nvPicPr>
          <p:cNvPr id="6" name="Image 5" descr="Une image contenant enveloppe, Produit en papier, papier, fournitures de bureau&#10;&#10;Description générée automatiquement">
            <a:extLst>
              <a:ext uri="{FF2B5EF4-FFF2-40B4-BE49-F238E27FC236}">
                <a16:creationId xmlns:a16="http://schemas.microsoft.com/office/drawing/2014/main" id="{E1598565-0054-C8EB-C3DB-14C5C88D6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79" y="2806240"/>
            <a:ext cx="2140688" cy="16743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1FA0ABD-20D8-ABFB-3B63-CDFEDBF7A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186" y="2371061"/>
            <a:ext cx="1103196" cy="26262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E9CF65E-EE15-5EA3-DD3E-2BF13D2DB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62372" y="2283958"/>
            <a:ext cx="1065333" cy="26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0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3B16A2-7B6E-B052-8734-8178BF4C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8D2ED2-4C96-CF05-52BC-7594D841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Coursier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Beaucoup de travail </a:t>
            </a:r>
          </a:p>
        </p:txBody>
      </p:sp>
      <p:pic>
        <p:nvPicPr>
          <p:cNvPr id="4" name="Image 3" descr="Une image contenant texte, livre&#10;&#10;Description générée automatiquement">
            <a:extLst>
              <a:ext uri="{FF2B5EF4-FFF2-40B4-BE49-F238E27FC236}">
                <a16:creationId xmlns:a16="http://schemas.microsoft.com/office/drawing/2014/main" id="{BEE7DD2B-0DDA-DE13-C3D2-004DB89CA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27" y="2592301"/>
            <a:ext cx="3502572" cy="2533527"/>
          </a:xfrm>
          <a:prstGeom prst="rect">
            <a:avLst/>
          </a:prstGeom>
        </p:spPr>
      </p:pic>
      <p:pic>
        <p:nvPicPr>
          <p:cNvPr id="5" name="Image 4" descr="Une image contenant enveloppe, Produit en papier, papier, fournitures de bureau&#10;&#10;Description générée automatiquement">
            <a:extLst>
              <a:ext uri="{FF2B5EF4-FFF2-40B4-BE49-F238E27FC236}">
                <a16:creationId xmlns:a16="http://schemas.microsoft.com/office/drawing/2014/main" id="{64B3E38A-B6E6-C1ED-F9AA-008F82FB9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772" y="3796822"/>
            <a:ext cx="581246" cy="4546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26FBE6-E923-CB9E-0367-B33C72EF2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716" y="2456121"/>
            <a:ext cx="1103196" cy="26262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33E0DA-D639-87DA-1673-F23274BF6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65646" y="2489953"/>
            <a:ext cx="1065333" cy="26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5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0A095-E324-D10D-73C1-A2A52AAD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iel, montagne, nature, plein air&#10;&#10;Description générée automatiquement">
            <a:extLst>
              <a:ext uri="{FF2B5EF4-FFF2-40B4-BE49-F238E27FC236}">
                <a16:creationId xmlns:a16="http://schemas.microsoft.com/office/drawing/2014/main" id="{52FDFE30-FA43-FF45-46E9-5BB79E382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0" y="1187783"/>
            <a:ext cx="8207272" cy="4621212"/>
          </a:xfrm>
        </p:spPr>
      </p:pic>
    </p:spTree>
    <p:extLst>
      <p:ext uri="{BB962C8B-B14F-4D97-AF65-F5344CB8AC3E}">
        <p14:creationId xmlns:p14="http://schemas.microsoft.com/office/powerpoint/2010/main" val="1161682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1FF4AF31-451C-1720-07C1-C7BDC9D27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84" y="2019171"/>
            <a:ext cx="3127696" cy="187661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3B16A2-7B6E-B052-8734-8178BF4C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8D2ED2-4C96-CF05-52BC-7594D841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Télégraphe Chappe (1794)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Premiers réseaux</a:t>
            </a:r>
          </a:p>
        </p:txBody>
      </p:sp>
      <p:pic>
        <p:nvPicPr>
          <p:cNvPr id="5" name="Image 4" descr="Une image contenant enveloppe, Produit en papier, papier, fournitures de bureau&#10;&#10;Description générée automatiquement">
            <a:extLst>
              <a:ext uri="{FF2B5EF4-FFF2-40B4-BE49-F238E27FC236}">
                <a16:creationId xmlns:a16="http://schemas.microsoft.com/office/drawing/2014/main" id="{64B3E38A-B6E6-C1ED-F9AA-008F82FB9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73" y="2957119"/>
            <a:ext cx="1617510" cy="12651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26FBE6-E923-CB9E-0367-B33C72EF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55" y="2582668"/>
            <a:ext cx="1103196" cy="26262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33E0DA-D639-87DA-1673-F23274BF6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821133" y="2483701"/>
            <a:ext cx="1065333" cy="2626242"/>
          </a:xfrm>
          <a:prstGeom prst="rect">
            <a:avLst/>
          </a:prstGeom>
        </p:spPr>
      </p:pic>
      <p:pic>
        <p:nvPicPr>
          <p:cNvPr id="10" name="Image 9" descr="Une image contenant texte, écriture manuscrite, Police, nombre&#10;&#10;Description générée automatiquement">
            <a:extLst>
              <a:ext uri="{FF2B5EF4-FFF2-40B4-BE49-F238E27FC236}">
                <a16:creationId xmlns:a16="http://schemas.microsoft.com/office/drawing/2014/main" id="{38B8DDE0-3C3D-D10D-E58C-D711DD6B0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928" y="2216843"/>
            <a:ext cx="1875346" cy="3159958"/>
          </a:xfrm>
          <a:prstGeom prst="rect">
            <a:avLst/>
          </a:prstGeom>
        </p:spPr>
      </p:pic>
      <p:pic>
        <p:nvPicPr>
          <p:cNvPr id="12" name="Image 11" descr="Une image contenant ciel, plein air, nuage, paysage&#10;&#10;Description générée automatiquement">
            <a:extLst>
              <a:ext uri="{FF2B5EF4-FFF2-40B4-BE49-F238E27FC236}">
                <a16:creationId xmlns:a16="http://schemas.microsoft.com/office/drawing/2014/main" id="{C5B28D57-CD57-3104-994F-C5869A7CF2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73" y="3589707"/>
            <a:ext cx="2794000" cy="1574800"/>
          </a:xfrm>
          <a:prstGeom prst="rect">
            <a:avLst/>
          </a:prstGeom>
        </p:spPr>
      </p:pic>
      <p:pic>
        <p:nvPicPr>
          <p:cNvPr id="14" name="Image 13" descr="Une image contenant plein air, ciel, herbe, arbre&#10;&#10;Description générée automatiquement">
            <a:extLst>
              <a:ext uri="{FF2B5EF4-FFF2-40B4-BE49-F238E27FC236}">
                <a16:creationId xmlns:a16="http://schemas.microsoft.com/office/drawing/2014/main" id="{5CCC6EC6-C81D-7E7C-A26E-0064396684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772" y="4537444"/>
            <a:ext cx="203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1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mur, intérieur, en bois&#10;&#10;Description générée automatiquement">
            <a:extLst>
              <a:ext uri="{FF2B5EF4-FFF2-40B4-BE49-F238E27FC236}">
                <a16:creationId xmlns:a16="http://schemas.microsoft.com/office/drawing/2014/main" id="{3C5937C3-FE3E-E8C3-3581-A00ABDBCF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08" y="2734531"/>
            <a:ext cx="3218772" cy="253352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3B16A2-7B6E-B052-8734-8178BF4C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8D2ED2-4C96-CF05-52BC-7594D841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Télégraphe électrique 1830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enveloppe, Produit en papier, papier, fournitures de bureau&#10;&#10;Description générée automatiquement">
            <a:extLst>
              <a:ext uri="{FF2B5EF4-FFF2-40B4-BE49-F238E27FC236}">
                <a16:creationId xmlns:a16="http://schemas.microsoft.com/office/drawing/2014/main" id="{64B3E38A-B6E6-C1ED-F9AA-008F82FB9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05" y="2596246"/>
            <a:ext cx="1440392" cy="11266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26FBE6-E923-CB9E-0367-B33C72EF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316" y="2456121"/>
            <a:ext cx="1103196" cy="26262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33E0DA-D639-87DA-1673-F23274BF6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580351" y="2518306"/>
            <a:ext cx="1065333" cy="2626242"/>
          </a:xfrm>
          <a:prstGeom prst="rect">
            <a:avLst/>
          </a:prstGeom>
        </p:spPr>
      </p:pic>
      <p:pic>
        <p:nvPicPr>
          <p:cNvPr id="10" name="Image 9" descr="Une image contenant motif, carré, noir et blanc, Symétrie&#10;&#10;Description générée automatiquement">
            <a:extLst>
              <a:ext uri="{FF2B5EF4-FFF2-40B4-BE49-F238E27FC236}">
                <a16:creationId xmlns:a16="http://schemas.microsoft.com/office/drawing/2014/main" id="{DF81E21D-C900-5CF6-D9D0-02A4EF90A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96" y="2911746"/>
            <a:ext cx="1782284" cy="299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5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1958 : Société Bell : Modem</a:t>
            </a:r>
          </a:p>
          <a:p>
            <a:r>
              <a:rPr lang="fr-FR" dirty="0"/>
              <a:t>1971 : Premier mail</a:t>
            </a:r>
          </a:p>
          <a:p>
            <a:r>
              <a:rPr lang="fr-FR" dirty="0"/>
              <a:t>1983 : Protocole </a:t>
            </a:r>
            <a:r>
              <a:rPr lang="fr-FR" dirty="0" err="1"/>
              <a:t>TCP</a:t>
            </a:r>
            <a:r>
              <a:rPr lang="fr-FR" dirty="0"/>
              <a:t>/IP</a:t>
            </a:r>
          </a:p>
          <a:p>
            <a:r>
              <a:rPr lang="fr-FR" dirty="0"/>
              <a:t>1984 : 1000 ordinateurs connectés</a:t>
            </a:r>
          </a:p>
          <a:p>
            <a:r>
              <a:rPr lang="fr-FR" dirty="0"/>
              <a:t>2014 : 1 000 000 de site web</a:t>
            </a:r>
          </a:p>
          <a:p>
            <a:r>
              <a:rPr lang="fr-FR" dirty="0"/>
              <a:t>Aujourd’hui : 60% de la population mondial est connecté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8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6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Séparation d’un réseau en « couches »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553" y="115536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physique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Support de l’information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Exemple :</a:t>
            </a:r>
          </a:p>
          <a:p>
            <a:r>
              <a:rPr lang="fr-FR" dirty="0"/>
              <a:t>Cable RJ45</a:t>
            </a:r>
          </a:p>
          <a:p>
            <a:r>
              <a:rPr lang="fr-FR" dirty="0"/>
              <a:t>Fibre optique</a:t>
            </a:r>
          </a:p>
          <a:p>
            <a:r>
              <a:rPr lang="fr-FR" dirty="0"/>
              <a:t>Radio</a:t>
            </a:r>
          </a:p>
          <a:p>
            <a:r>
              <a:rPr lang="fr-FR" dirty="0"/>
              <a:t>Coaxial …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2504996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3EAB650-9C3E-07D8-4DAD-84BD6018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973" y="3933146"/>
            <a:ext cx="3527633" cy="2221238"/>
          </a:xfrm>
          <a:prstGeom prst="rect">
            <a:avLst/>
          </a:prstGeom>
        </p:spPr>
      </p:pic>
      <p:pic>
        <p:nvPicPr>
          <p:cNvPr id="8" name="Image 7" descr="Une image contenant câble, connecteur&#10;&#10;Description générée automatiquement">
            <a:extLst>
              <a:ext uri="{FF2B5EF4-FFF2-40B4-BE49-F238E27FC236}">
                <a16:creationId xmlns:a16="http://schemas.microsoft.com/office/drawing/2014/main" id="{3857FD45-A27A-FCF3-EA2D-27E9BC958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74" y="1690688"/>
            <a:ext cx="2030830" cy="20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Identification physique des équipements</a:t>
            </a:r>
          </a:p>
          <a:p>
            <a:pPr marL="0" indent="0">
              <a:buNone/>
            </a:pPr>
            <a:r>
              <a:rPr lang="fr-FR" dirty="0"/>
              <a:t>Une adresse par équipement et par connexion réseau</a:t>
            </a:r>
          </a:p>
          <a:p>
            <a:pPr marL="0" indent="0">
              <a:buNone/>
            </a:pPr>
            <a:r>
              <a:rPr lang="fr-FR" dirty="0"/>
              <a:t>Une </a:t>
            </a:r>
            <a:r>
              <a:rPr lang="fr-FR" b="1" dirty="0"/>
              <a:t>adresse unique par interface réseau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214718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7858AB5-E533-0704-F7AA-6BF82B2AF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518" y="3617317"/>
            <a:ext cx="6667500" cy="20288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2FEE490-DDD6-A384-96FE-C22A937B3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18843"/>
            <a:ext cx="3757198" cy="20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6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suis-je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dirty="0"/>
              <a:t>Diplômé de l’</a:t>
            </a:r>
            <a:r>
              <a:rPr lang="fr-FR" dirty="0" err="1"/>
              <a:t>ENSIEG</a:t>
            </a:r>
            <a:r>
              <a:rPr lang="fr-FR" dirty="0"/>
              <a:t> (maintenant ENSE3)</a:t>
            </a:r>
          </a:p>
          <a:p>
            <a:pPr algn="l"/>
            <a:r>
              <a:rPr lang="fr-FR" dirty="0"/>
              <a:t>Parcours salarié : prestataire chez </a:t>
            </a:r>
            <a:r>
              <a:rPr lang="fr-FR" dirty="0" err="1"/>
              <a:t>Trixell</a:t>
            </a:r>
            <a:r>
              <a:rPr lang="fr-FR" dirty="0"/>
              <a:t> puis EDF. Employé chez Sous Les Fraises (Agriculture Urbaine)</a:t>
            </a:r>
          </a:p>
          <a:p>
            <a:pPr algn="l"/>
            <a:r>
              <a:rPr lang="fr-FR" dirty="0"/>
              <a:t>Parcours entrepreneur : Société d’automatisation de culture, capteurs connectés pour poubelle, jouets pour enfants</a:t>
            </a:r>
          </a:p>
          <a:p>
            <a:pPr algn="l"/>
            <a:endParaRPr lang="fr-FR" dirty="0"/>
          </a:p>
          <a:p>
            <a:pPr marL="0" indent="0" algn="l">
              <a:buNone/>
            </a:pPr>
            <a:r>
              <a:rPr lang="fr-FR" dirty="0"/>
              <a:t>-&gt; Bénévole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FD6745-C63D-9BB6-3C58-95E564D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</a:t>
            </a:r>
          </a:p>
        </p:txBody>
      </p:sp>
      <p:pic>
        <p:nvPicPr>
          <p:cNvPr id="7" name="Espace réservé du contenu 6" descr="Une image contenant Appareils électroniques, ordinateur portable, ordinateur, Netbook&#10;&#10;Description générée automatiquement">
            <a:extLst>
              <a:ext uri="{FF2B5EF4-FFF2-40B4-BE49-F238E27FC236}">
                <a16:creationId xmlns:a16="http://schemas.microsoft.com/office/drawing/2014/main" id="{AAAE9385-FB16-E3F8-DD3B-A4B5827FE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90" y="2578869"/>
            <a:ext cx="5093922" cy="3395948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E0D950-9D90-ABCB-07D6-91DD014DA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EE94A0-9F91-8172-4D53-F9149D091566}"/>
              </a:ext>
            </a:extLst>
          </p:cNvPr>
          <p:cNvSpPr/>
          <p:nvPr/>
        </p:nvSpPr>
        <p:spPr>
          <a:xfrm>
            <a:off x="9708543" y="214718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894FE56-81B4-C054-8C04-207AA6D1B5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Combien d’adresse MAC ?</a:t>
            </a:r>
          </a:p>
        </p:txBody>
      </p:sp>
    </p:spTree>
    <p:extLst>
      <p:ext uri="{BB962C8B-B14F-4D97-AF65-F5344CB8AC3E}">
        <p14:creationId xmlns:p14="http://schemas.microsoft.com/office/powerpoint/2010/main" val="193267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FD6745-C63D-9BB6-3C58-95E564D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</a:t>
            </a:r>
          </a:p>
        </p:txBody>
      </p:sp>
      <p:pic>
        <p:nvPicPr>
          <p:cNvPr id="7" name="Espace réservé du contenu 6" descr="Une image contenant Appareils électroniques, ordinateur portable, ordinateur, Netbook&#10;&#10;Description générée automatiquement">
            <a:extLst>
              <a:ext uri="{FF2B5EF4-FFF2-40B4-BE49-F238E27FC236}">
                <a16:creationId xmlns:a16="http://schemas.microsoft.com/office/drawing/2014/main" id="{AAAE9385-FB16-E3F8-DD3B-A4B5827FE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90" y="2578869"/>
            <a:ext cx="5093922" cy="3395948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E0D950-9D90-ABCB-07D6-91DD014DA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EE94A0-9F91-8172-4D53-F9149D091566}"/>
              </a:ext>
            </a:extLst>
          </p:cNvPr>
          <p:cNvSpPr/>
          <p:nvPr/>
        </p:nvSpPr>
        <p:spPr>
          <a:xfrm>
            <a:off x="9708543" y="214718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894FE56-81B4-C054-8C04-207AA6D1B5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BF05AA-5E12-4C96-76BA-8861CB35398B}"/>
              </a:ext>
            </a:extLst>
          </p:cNvPr>
          <p:cNvSpPr txBox="1"/>
          <p:nvPr/>
        </p:nvSpPr>
        <p:spPr>
          <a:xfrm>
            <a:off x="4501116" y="2074600"/>
            <a:ext cx="150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Interface RJ45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7B3EB3-9F1D-C4DA-2909-D6EBA93D872D}"/>
              </a:ext>
            </a:extLst>
          </p:cNvPr>
          <p:cNvSpPr txBox="1"/>
          <p:nvPr/>
        </p:nvSpPr>
        <p:spPr>
          <a:xfrm>
            <a:off x="2390947" y="2975402"/>
            <a:ext cx="145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Interface Wifi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4D07766-E4AD-8790-8913-81977724F416}"/>
              </a:ext>
            </a:extLst>
          </p:cNvPr>
          <p:cNvSpPr txBox="1"/>
          <p:nvPr/>
        </p:nvSpPr>
        <p:spPr>
          <a:xfrm>
            <a:off x="1547076" y="4288113"/>
            <a:ext cx="200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Interface Bluetooth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96229E-71BD-4FDB-5F7E-118F7EDA6226}"/>
              </a:ext>
            </a:extLst>
          </p:cNvPr>
          <p:cNvSpPr txBox="1"/>
          <p:nvPr/>
        </p:nvSpPr>
        <p:spPr>
          <a:xfrm>
            <a:off x="5505932" y="5724038"/>
            <a:ext cx="233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Interface virtuelles …</a:t>
            </a:r>
          </a:p>
        </p:txBody>
      </p:sp>
    </p:spTree>
    <p:extLst>
      <p:ext uri="{BB962C8B-B14F-4D97-AF65-F5344CB8AC3E}">
        <p14:creationId xmlns:p14="http://schemas.microsoft.com/office/powerpoint/2010/main" val="165288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Réseau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Adresse IP</a:t>
            </a:r>
          </a:p>
          <a:p>
            <a:pPr marL="0" indent="0">
              <a:buNone/>
            </a:pPr>
            <a:r>
              <a:rPr lang="fr-FR" dirty="0"/>
              <a:t>Deux Formats : IPV4 (64bits) et IPV6 (128bits)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Adresse de l’équipement sur le réseau. Sur un réseau, chaque équipement à une adresse IP différente.</a:t>
            </a:r>
          </a:p>
          <a:p>
            <a:r>
              <a:rPr lang="fr-FR" dirty="0"/>
              <a:t>Si mon équipement change de réseau, l’adresse MAC reste identique mais l’adresse IP change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8256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CB09EF-D1DA-B3A7-8EA0-10DE9E7C5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705" y="2815618"/>
            <a:ext cx="4095014" cy="16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Gestion des ports (NAT) et contrôle d’erreur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380350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5B20230-6A1B-8254-92A4-1E995CA9A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8675" y="3309938"/>
            <a:ext cx="85725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13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Session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Fonctions :</a:t>
            </a:r>
          </a:p>
          <a:p>
            <a:r>
              <a:rPr lang="fr-FR" dirty="0"/>
              <a:t>Synchronisation des communications</a:t>
            </a:r>
          </a:p>
          <a:p>
            <a:r>
              <a:rPr lang="fr-FR" dirty="0"/>
              <a:t>gestion des « transactions »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000" dirty="0"/>
              <a:t>Ce type de communication n'est pas bien pris en charge dans le monde IP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105151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11AD70-2722-0593-ED0F-4610345D76B6}"/>
              </a:ext>
            </a:extLst>
          </p:cNvPr>
          <p:cNvCxnSpPr/>
          <p:nvPr/>
        </p:nvCxnSpPr>
        <p:spPr>
          <a:xfrm flipV="1">
            <a:off x="3469341" y="2259106"/>
            <a:ext cx="3030071" cy="31645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993E284-6E85-26A4-33C6-5207CF5897BA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2106" y="2191871"/>
            <a:ext cx="3030071" cy="31645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Transformations des octets bruts en données utilisables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Exemple :</a:t>
            </a:r>
          </a:p>
          <a:p>
            <a:r>
              <a:rPr lang="fr-FR" dirty="0"/>
              <a:t>Conversion en texte </a:t>
            </a:r>
          </a:p>
          <a:p>
            <a:r>
              <a:rPr lang="fr-FR" dirty="0"/>
              <a:t>Conversion de données</a:t>
            </a:r>
          </a:p>
          <a:p>
            <a:r>
              <a:rPr lang="fr-FR" dirty="0"/>
              <a:t>Chiffrement / déchiffrement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709606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8F0A39-BECD-3156-2C34-1D3AF6BD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488" y="4001294"/>
            <a:ext cx="4036359" cy="22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2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227DF-160B-C22A-8084-FB5B986C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FE398D-9ED5-6A08-FCB5-934D62E6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Des idées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051959-1642-45A5-CA51-02AB26607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DD5DAC-93A7-12D9-35B2-034BAC228833}"/>
              </a:ext>
            </a:extLst>
          </p:cNvPr>
          <p:cNvSpPr/>
          <p:nvPr/>
        </p:nvSpPr>
        <p:spPr>
          <a:xfrm>
            <a:off x="9708543" y="383602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345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Exemple d’application :</a:t>
            </a:r>
          </a:p>
          <a:p>
            <a:r>
              <a:rPr lang="fr-FR" dirty="0"/>
              <a:t>HTML HTTP</a:t>
            </a:r>
          </a:p>
          <a:p>
            <a:r>
              <a:rPr lang="fr-FR" dirty="0"/>
              <a:t>FTP </a:t>
            </a:r>
          </a:p>
          <a:p>
            <a:r>
              <a:rPr lang="fr-FR" dirty="0"/>
              <a:t>SMTP POP</a:t>
            </a:r>
          </a:p>
          <a:p>
            <a:r>
              <a:rPr lang="fr-FR" dirty="0"/>
              <a:t>TELNET </a:t>
            </a:r>
            <a:r>
              <a:rPr lang="fr-FR" dirty="0" err="1"/>
              <a:t>SSH</a:t>
            </a:r>
            <a:endParaRPr lang="fr-FR" dirty="0"/>
          </a:p>
          <a:p>
            <a:r>
              <a:rPr lang="fr-FR" dirty="0"/>
              <a:t>MODBUS OPC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383602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155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2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20" y="1762468"/>
            <a:ext cx="4391915" cy="4391915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39" y="4131265"/>
            <a:ext cx="867403" cy="1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dirty="0" err="1"/>
              <a:t>Wikipedia</a:t>
            </a:r>
            <a:r>
              <a:rPr lang="fr-FR"/>
              <a:t> </a:t>
            </a:r>
            <a:endParaRPr lang="fr-FR" dirty="0"/>
          </a:p>
          <a:p>
            <a:pPr algn="l"/>
            <a:r>
              <a:rPr lang="fr-FR" dirty="0"/>
              <a:t>Cours de </a:t>
            </a:r>
            <a:r>
              <a:rPr lang="fr-FR" dirty="0" err="1"/>
              <a:t>Rafika</a:t>
            </a:r>
            <a:r>
              <a:rPr lang="fr-FR" dirty="0"/>
              <a:t> THABET (Polytech 2021)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3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63" y="236079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07" y="371041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97F35A-8907-D916-EB32-95FAB70A2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2893" y="1577580"/>
            <a:ext cx="1398752" cy="15664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990992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DFEBDE5-A082-9258-A4C2-279589B16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01" y="2570794"/>
            <a:ext cx="2314994" cy="15417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66F5AA4-E1E9-9BAE-45C4-FE6C99E7C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8856" y="4406007"/>
            <a:ext cx="2419102" cy="18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25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48616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6149651" y="5087013"/>
            <a:ext cx="299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Adresse MAC</a:t>
            </a:r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1D5F338-BAC7-A954-2DA3-8392B6E1F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093" y="3429000"/>
            <a:ext cx="1624914" cy="2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46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04801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5616251" y="5319958"/>
            <a:ext cx="299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Obtention d’une Adresse IP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352965-8086-1364-5570-C8CDF4D30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076" y="2714625"/>
            <a:ext cx="4434935" cy="250573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E0DE1C0-8541-DFD2-32DF-CA6088CE617C}"/>
              </a:ext>
            </a:extLst>
          </p:cNvPr>
          <p:cNvSpPr txBox="1"/>
          <p:nvPr/>
        </p:nvSpPr>
        <p:spPr>
          <a:xfrm>
            <a:off x="10110193" y="5135292"/>
            <a:ext cx="20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Focus : DHCP</a:t>
            </a:r>
          </a:p>
        </p:txBody>
      </p:sp>
    </p:spTree>
    <p:extLst>
      <p:ext uri="{BB962C8B-B14F-4D97-AF65-F5344CB8AC3E}">
        <p14:creationId xmlns:p14="http://schemas.microsoft.com/office/powerpoint/2010/main" val="1965751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04801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6149651" y="5087013"/>
            <a:ext cx="391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Obtention de l’adresse IP de Facebook :</a:t>
            </a:r>
          </a:p>
          <a:p>
            <a:r>
              <a:rPr lang="fr-FR" dirty="0"/>
              <a:t>157.240.195.35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DEDBF7-EF01-4518-D375-05EE20F03269}"/>
              </a:ext>
            </a:extLst>
          </p:cNvPr>
          <p:cNvSpPr txBox="1"/>
          <p:nvPr/>
        </p:nvSpPr>
        <p:spPr>
          <a:xfrm>
            <a:off x="8607101" y="2110830"/>
            <a:ext cx="20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Focus : DNS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69134A-A93F-AC0F-8AFB-92127C805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282" y="2544957"/>
            <a:ext cx="4392200" cy="22694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80CB37-E50F-9974-DA9D-C6FE9295FD64}"/>
              </a:ext>
            </a:extLst>
          </p:cNvPr>
          <p:cNvSpPr txBox="1"/>
          <p:nvPr/>
        </p:nvSpPr>
        <p:spPr>
          <a:xfrm>
            <a:off x="9636099" y="2670701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facebook.com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851C4E2-59E5-7634-0A7F-519AA51B421C}"/>
              </a:ext>
            </a:extLst>
          </p:cNvPr>
          <p:cNvSpPr txBox="1"/>
          <p:nvPr/>
        </p:nvSpPr>
        <p:spPr>
          <a:xfrm>
            <a:off x="10729093" y="2670701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facebook.com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6D31CF2-518B-E8A8-5B48-05B51695980E}"/>
              </a:ext>
            </a:extLst>
          </p:cNvPr>
          <p:cNvSpPr txBox="1"/>
          <p:nvPr/>
        </p:nvSpPr>
        <p:spPr>
          <a:xfrm>
            <a:off x="9272955" y="3813635"/>
            <a:ext cx="8033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facebook.com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D883AF-02B9-00A8-9C1A-1FF92CD833FF}"/>
              </a:ext>
            </a:extLst>
          </p:cNvPr>
          <p:cNvSpPr txBox="1"/>
          <p:nvPr/>
        </p:nvSpPr>
        <p:spPr>
          <a:xfrm>
            <a:off x="10591801" y="3374277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157.240.195.35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B67D8F0-4FC7-815E-589F-204D1E55DF75}"/>
              </a:ext>
            </a:extLst>
          </p:cNvPr>
          <p:cNvSpPr txBox="1"/>
          <p:nvPr/>
        </p:nvSpPr>
        <p:spPr>
          <a:xfrm>
            <a:off x="9484518" y="2818026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157.240.195.35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6F55B9B-0D31-5D30-A8C1-4E99410257F7}"/>
              </a:ext>
            </a:extLst>
          </p:cNvPr>
          <p:cNvSpPr txBox="1"/>
          <p:nvPr/>
        </p:nvSpPr>
        <p:spPr>
          <a:xfrm>
            <a:off x="9484518" y="3971863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157.240.195.35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DFE78D6-FA52-667E-740F-FAD021966920}"/>
              </a:ext>
            </a:extLst>
          </p:cNvPr>
          <p:cNvSpPr txBox="1"/>
          <p:nvPr/>
        </p:nvSpPr>
        <p:spPr>
          <a:xfrm>
            <a:off x="7658019" y="4307137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facebook.com</a:t>
            </a:r>
          </a:p>
        </p:txBody>
      </p:sp>
    </p:spTree>
    <p:extLst>
      <p:ext uri="{BB962C8B-B14F-4D97-AF65-F5344CB8AC3E}">
        <p14:creationId xmlns:p14="http://schemas.microsoft.com/office/powerpoint/2010/main" val="4097357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42" y="2464659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886" y="3814280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947529" y="2011868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5504474" y="1688702"/>
            <a:ext cx="540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Envoie à 157.240.195.35 : </a:t>
            </a:r>
            <a:r>
              <a:rPr lang="fr-FR" dirty="0" err="1"/>
              <a:t>get</a:t>
            </a:r>
            <a:r>
              <a:rPr lang="fr-FR" dirty="0"/>
              <a:t> /</a:t>
            </a:r>
            <a:r>
              <a:rPr lang="fr-FR" dirty="0" err="1"/>
              <a:t>bde.polytechgre</a:t>
            </a:r>
            <a:r>
              <a:rPr lang="fr-FR" dirty="0"/>
              <a:t>/ 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86EF222-DF4E-D87A-2FEB-5A7CB3AB8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311" y="2467836"/>
            <a:ext cx="2962275" cy="2314575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21E591F0-93F9-1C5C-181E-4017FDB5B9F4}"/>
              </a:ext>
            </a:extLst>
          </p:cNvPr>
          <p:cNvSpPr/>
          <p:nvPr/>
        </p:nvSpPr>
        <p:spPr>
          <a:xfrm>
            <a:off x="6217920" y="2162756"/>
            <a:ext cx="2643391" cy="1208598"/>
          </a:xfrm>
          <a:prstGeom prst="arc">
            <a:avLst>
              <a:gd name="adj1" fmla="val 10934369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B63C4F2-51A6-C5F5-2CDD-E4466B623DF9}"/>
              </a:ext>
            </a:extLst>
          </p:cNvPr>
          <p:cNvSpPr/>
          <p:nvPr/>
        </p:nvSpPr>
        <p:spPr>
          <a:xfrm rot="10800000">
            <a:off x="6688372" y="4148502"/>
            <a:ext cx="2643391" cy="1208598"/>
          </a:xfrm>
          <a:prstGeom prst="arc">
            <a:avLst>
              <a:gd name="adj1" fmla="val 10934369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A0794A6-18D2-4340-62E7-0521AD154457}"/>
              </a:ext>
            </a:extLst>
          </p:cNvPr>
          <p:cNvSpPr txBox="1"/>
          <p:nvPr/>
        </p:nvSpPr>
        <p:spPr>
          <a:xfrm>
            <a:off x="5753210" y="5485701"/>
            <a:ext cx="5404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Réponse : </a:t>
            </a:r>
          </a:p>
          <a:p>
            <a:r>
              <a:rPr lang="fr-FR" dirty="0"/>
              <a:t>HTTP/1.0 200 OK </a:t>
            </a:r>
          </a:p>
          <a:p>
            <a:r>
              <a:rPr lang="fr-FR" dirty="0"/>
              <a:t>&lt;</a:t>
            </a:r>
            <a:r>
              <a:rPr lang="fr-FR" dirty="0" err="1"/>
              <a:t>TITLE</a:t>
            </a:r>
            <a:r>
              <a:rPr lang="fr-FR" dirty="0"/>
              <a:t>&gt;</a:t>
            </a:r>
            <a:r>
              <a:rPr lang="fr-FR" dirty="0" err="1"/>
              <a:t>BDE</a:t>
            </a:r>
            <a:r>
              <a:rPr lang="fr-FR" dirty="0"/>
              <a:t> Polytech Grenoble&lt;/</a:t>
            </a:r>
            <a:r>
              <a:rPr lang="fr-FR" dirty="0" err="1"/>
              <a:t>TITLE</a:t>
            </a:r>
            <a:r>
              <a:rPr lang="fr-FR" dirty="0"/>
              <a:t>&gt;</a:t>
            </a:r>
          </a:p>
          <a:p>
            <a:r>
              <a:rPr lang="fr-FR" dirty="0"/>
              <a:t>&lt;p&gt;Page Officielle du </a:t>
            </a:r>
            <a:r>
              <a:rPr lang="fr-FR" dirty="0" err="1"/>
              <a:t>BDE</a:t>
            </a:r>
            <a:r>
              <a:rPr lang="fr-FR" dirty="0"/>
              <a:t> de Polytech Grenoble&lt;p&gt; </a:t>
            </a:r>
          </a:p>
        </p:txBody>
      </p:sp>
    </p:spTree>
    <p:extLst>
      <p:ext uri="{BB962C8B-B14F-4D97-AF65-F5344CB8AC3E}">
        <p14:creationId xmlns:p14="http://schemas.microsoft.com/office/powerpoint/2010/main" val="1835559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Doom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09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 du premier cour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Fonctionnement réseau informatique</a:t>
            </a:r>
          </a:p>
          <a:p>
            <a:r>
              <a:rPr lang="fr-FR" dirty="0"/>
              <a:t>Format adresse IP / Nom d’un réseau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cour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18h :</a:t>
            </a:r>
          </a:p>
          <a:p>
            <a:pPr lvl="1"/>
            <a:r>
              <a:rPr lang="fr-FR" dirty="0"/>
              <a:t>4h CM</a:t>
            </a:r>
          </a:p>
          <a:p>
            <a:pPr lvl="1"/>
            <a:r>
              <a:rPr lang="fr-FR" dirty="0"/>
              <a:t>4h TD</a:t>
            </a:r>
          </a:p>
          <a:p>
            <a:pPr lvl="1"/>
            <a:r>
              <a:rPr lang="fr-FR" dirty="0"/>
              <a:t>8h TP</a:t>
            </a:r>
          </a:p>
          <a:p>
            <a:r>
              <a:rPr lang="fr-FR" dirty="0"/>
              <a:t>Examen le 09/05</a:t>
            </a:r>
          </a:p>
          <a:p>
            <a:endParaRPr lang="fr-FR" dirty="0"/>
          </a:p>
          <a:p>
            <a:r>
              <a:rPr lang="fr-FR" dirty="0"/>
              <a:t>Les cours seront un mélange de CM, TD et TP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0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Être à l’aise avec :</a:t>
            </a:r>
          </a:p>
          <a:p>
            <a:pPr lvl="1"/>
            <a:r>
              <a:rPr lang="fr-FR" dirty="0"/>
              <a:t>Le modèle OSI</a:t>
            </a:r>
          </a:p>
          <a:p>
            <a:pPr lvl="1"/>
            <a:r>
              <a:rPr lang="fr-FR" dirty="0"/>
              <a:t>Le matériel (Cable, routeur, firewall)</a:t>
            </a:r>
          </a:p>
          <a:p>
            <a:pPr lvl="1"/>
            <a:r>
              <a:rPr lang="fr-FR" dirty="0"/>
              <a:t>Adressage IP / Réseaux / Ports / </a:t>
            </a:r>
            <a:r>
              <a:rPr lang="fr-FR" dirty="0" err="1"/>
              <a:t>ICMP</a:t>
            </a:r>
            <a:r>
              <a:rPr lang="fr-FR" dirty="0"/>
              <a:t> / </a:t>
            </a:r>
            <a:r>
              <a:rPr lang="fr-FR" dirty="0" err="1"/>
              <a:t>Traceroute</a:t>
            </a:r>
            <a:endParaRPr lang="fr-FR" dirty="0"/>
          </a:p>
          <a:p>
            <a:pPr lvl="1"/>
            <a:r>
              <a:rPr lang="fr-FR" dirty="0"/>
              <a:t>Applicatifs standards : </a:t>
            </a:r>
            <a:r>
              <a:rPr lang="fr-FR" dirty="0" err="1"/>
              <a:t>SSH</a:t>
            </a:r>
            <a:r>
              <a:rPr lang="fr-FR" dirty="0"/>
              <a:t>/FTP/HTTP serveur/socket</a:t>
            </a:r>
          </a:p>
          <a:p>
            <a:r>
              <a:rPr lang="fr-FR" dirty="0"/>
              <a:t>Notion de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r>
              <a:rPr lang="fr-FR" dirty="0"/>
              <a:t>Empreinte environnementale</a:t>
            </a:r>
          </a:p>
          <a:p>
            <a:pPr lvl="1"/>
            <a:r>
              <a:rPr lang="fr-FR" dirty="0"/>
              <a:t>Autre réseaux (RS232* / 485*, LoRa, Satellitaire, 3G/4G/5G, </a:t>
            </a:r>
            <a:r>
              <a:rPr lang="fr-FR" dirty="0" err="1"/>
              <a:t>WiFi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Protocole : Telnet, Modbus*, OPC, DNS, SMTP</a:t>
            </a:r>
          </a:p>
          <a:p>
            <a:pPr marL="0" indent="0">
              <a:buNone/>
            </a:pPr>
            <a:r>
              <a:rPr lang="fr-FR" sz="1200" dirty="0"/>
              <a:t>*Vu aussi en informatique industriel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2E25806-3A6C-62FB-6C4A-A19BB9B1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CM1 :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Modèle OSI (rapide)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TP </a:t>
            </a:r>
            <a:r>
              <a:rPr lang="fr-FR" dirty="0" err="1"/>
              <a:t>Blobby</a:t>
            </a:r>
            <a:r>
              <a:rPr lang="fr-FR" dirty="0"/>
              <a:t> Volley</a:t>
            </a:r>
          </a:p>
          <a:p>
            <a:r>
              <a:rPr lang="fr-FR" dirty="0"/>
              <a:t>CM2 :</a:t>
            </a:r>
          </a:p>
          <a:p>
            <a:pPr lvl="1"/>
            <a:r>
              <a:rPr lang="fr-FR" dirty="0"/>
              <a:t>Couche Physique</a:t>
            </a:r>
          </a:p>
          <a:p>
            <a:pPr lvl="1"/>
            <a:r>
              <a:rPr lang="fr-FR" dirty="0"/>
              <a:t>Couche Liaison</a:t>
            </a:r>
          </a:p>
          <a:p>
            <a:pPr lvl="1"/>
            <a:r>
              <a:rPr lang="fr-FR" dirty="0"/>
              <a:t>Couche Réseau</a:t>
            </a:r>
          </a:p>
          <a:p>
            <a:pPr lvl="1"/>
            <a:r>
              <a:rPr lang="fr-FR" dirty="0"/>
              <a:t>Couche Transport</a:t>
            </a:r>
          </a:p>
          <a:p>
            <a:pPr lvl="1"/>
            <a:r>
              <a:rPr lang="fr-FR" dirty="0"/>
              <a:t>TP Firewall</a:t>
            </a:r>
          </a:p>
          <a:p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80AA72A-5C94-266E-8430-8EE50A83DEB3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526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CM3 :</a:t>
            </a:r>
          </a:p>
          <a:p>
            <a:pPr lvl="1"/>
            <a:r>
              <a:rPr lang="fr-FR" dirty="0"/>
              <a:t>NAT / PAT – IPV6</a:t>
            </a:r>
          </a:p>
          <a:p>
            <a:pPr lvl="1"/>
            <a:r>
              <a:rPr lang="fr-FR" dirty="0"/>
              <a:t>Protocoles </a:t>
            </a:r>
          </a:p>
          <a:p>
            <a:pPr lvl="1"/>
            <a:r>
              <a:rPr lang="fr-FR" dirty="0"/>
              <a:t>Wi-Fi</a:t>
            </a:r>
          </a:p>
          <a:p>
            <a:pPr lvl="1"/>
            <a:r>
              <a:rPr lang="fr-FR" dirty="0"/>
              <a:t>Tunnels</a:t>
            </a:r>
          </a:p>
          <a:p>
            <a:r>
              <a:rPr lang="fr-FR" dirty="0"/>
              <a:t>CM4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5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Réseaux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8720" cy="4351338"/>
          </a:xfrm>
        </p:spPr>
        <p:txBody>
          <a:bodyPr/>
          <a:lstStyle/>
          <a:p>
            <a:pPr algn="l"/>
            <a:endParaRPr lang="fr-FR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r-FR" dirty="0"/>
              <a:t>Connaissez-vous des réseaux ?</a:t>
            </a: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3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Réseaux - Définition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8720" cy="4351338"/>
          </a:xfrm>
        </p:spPr>
        <p:txBody>
          <a:bodyPr/>
          <a:lstStyle/>
          <a:p>
            <a:pPr algn="l"/>
            <a:endParaRPr lang="fr-FR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r-FR" dirty="0"/>
              <a:t>Un «Réseau» est un ensemble d’objets interconnectés. Il permet de faire circuler des éléments entre chacun de ces objets selon des règles bien définies. </a:t>
            </a:r>
          </a:p>
          <a:p>
            <a:r>
              <a:rPr lang="fr-FR" dirty="0"/>
              <a:t>Un «Réseau Informatique» est un ensemble d‘équipements informatiques interconnectés via des canaux de télécommunication pour échanger de l'information.</a:t>
            </a: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DDAD5B-45F3-EA27-E3C5-29796488D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20" y="1957601"/>
            <a:ext cx="4638499" cy="34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444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898</Words>
  <Application>Microsoft Office PowerPoint</Application>
  <PresentationFormat>Grand écran</PresentationFormat>
  <Paragraphs>223</Paragraphs>
  <Slides>36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Thème Office</vt:lpstr>
      <vt:lpstr>Réseaux Informatiques CM1</vt:lpstr>
      <vt:lpstr>Qui suis-je ?</vt:lpstr>
      <vt:lpstr>Bibliographie</vt:lpstr>
      <vt:lpstr>Organisation du cour</vt:lpstr>
      <vt:lpstr>Objectifs</vt:lpstr>
      <vt:lpstr>Plan</vt:lpstr>
      <vt:lpstr>Introduction</vt:lpstr>
      <vt:lpstr>Introduction – Réseaux ?</vt:lpstr>
      <vt:lpstr>Introduction – Réseaux - Définition</vt:lpstr>
      <vt:lpstr>Introduction – Historique</vt:lpstr>
      <vt:lpstr>Introduction – Historique</vt:lpstr>
      <vt:lpstr>Présentation PowerPoint</vt:lpstr>
      <vt:lpstr>Introduction – Historique</vt:lpstr>
      <vt:lpstr>Introduction – Historique</vt:lpstr>
      <vt:lpstr>Introduction – Historique</vt:lpstr>
      <vt:lpstr>Modèle OSI</vt:lpstr>
      <vt:lpstr>Modèle OSI</vt:lpstr>
      <vt:lpstr>Couche physique</vt:lpstr>
      <vt:lpstr>Couche Liaison</vt:lpstr>
      <vt:lpstr>Couche Liaison</vt:lpstr>
      <vt:lpstr>Couche Liaison</vt:lpstr>
      <vt:lpstr>Couche Réseau</vt:lpstr>
      <vt:lpstr>Couche Transport</vt:lpstr>
      <vt:lpstr>Couche Session</vt:lpstr>
      <vt:lpstr>Couche Présentation</vt:lpstr>
      <vt:lpstr>Couche Application</vt:lpstr>
      <vt:lpstr>Couche Application</vt:lpstr>
      <vt:lpstr>Exemple</vt:lpstr>
      <vt:lpstr>Exemple – Recherche Web</vt:lpstr>
      <vt:lpstr>Exemple – Recherche Web</vt:lpstr>
      <vt:lpstr>Exemple – Recherche Web</vt:lpstr>
      <vt:lpstr>Exemple – Recherche Web</vt:lpstr>
      <vt:lpstr>Exemple – Recherche Web</vt:lpstr>
      <vt:lpstr>Exemple – Recherche Web</vt:lpstr>
      <vt:lpstr>TP Doom</vt:lpstr>
      <vt:lpstr>Résumé du premier cour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Guillaume Rico</cp:lastModifiedBy>
  <cp:revision>25</cp:revision>
  <dcterms:created xsi:type="dcterms:W3CDTF">2022-10-04T08:25:23Z</dcterms:created>
  <dcterms:modified xsi:type="dcterms:W3CDTF">2023-12-19T17:24:18Z</dcterms:modified>
</cp:coreProperties>
</file>